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6"/>
  </p:notesMasterIdLst>
  <p:sldIdLst>
    <p:sldId id="257" r:id="rId2"/>
    <p:sldId id="272" r:id="rId3"/>
    <p:sldId id="268" r:id="rId4"/>
    <p:sldId id="277" r:id="rId5"/>
    <p:sldId id="263" r:id="rId6"/>
    <p:sldId id="259" r:id="rId7"/>
    <p:sldId id="267" r:id="rId8"/>
    <p:sldId id="278" r:id="rId9"/>
    <p:sldId id="283" r:id="rId10"/>
    <p:sldId id="286" r:id="rId11"/>
    <p:sldId id="287" r:id="rId12"/>
    <p:sldId id="288" r:id="rId13"/>
    <p:sldId id="289" r:id="rId14"/>
    <p:sldId id="290" r:id="rId15"/>
    <p:sldId id="292" r:id="rId16"/>
    <p:sldId id="266" r:id="rId17"/>
    <p:sldId id="274" r:id="rId18"/>
    <p:sldId id="271" r:id="rId19"/>
    <p:sldId id="280" r:id="rId20"/>
    <p:sldId id="258" r:id="rId21"/>
    <p:sldId id="260" r:id="rId22"/>
    <p:sldId id="262" r:id="rId23"/>
    <p:sldId id="270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DD9"/>
    <a:srgbClr val="DBDBDB"/>
    <a:srgbClr val="30353F"/>
    <a:srgbClr val="667181"/>
    <a:srgbClr val="BABABA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 autoAdjust="0"/>
    <p:restoredTop sz="94601" autoAdjust="0"/>
  </p:normalViewPr>
  <p:slideViewPr>
    <p:cSldViewPr snapToGrid="0" showGuides="1">
      <p:cViewPr varScale="1">
        <p:scale>
          <a:sx n="62" d="100"/>
          <a:sy n="62" d="100"/>
        </p:scale>
        <p:origin x="52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0.12</c:v>
                </c:pt>
                <c:pt idx="1">
                  <c:v>0.8</c:v>
                </c:pt>
                <c:pt idx="2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Reduced Parameters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0.13</c:v>
                </c:pt>
                <c:pt idx="1">
                  <c:v>0.73</c:v>
                </c:pt>
                <c:pt idx="2">
                  <c:v>0.71599999999999997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Size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Algorithm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Features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Metric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15.7</c:v>
                </c:pt>
                <c:pt idx="1">
                  <c:v>3.6</c:v>
                </c:pt>
                <c:pt idx="2">
                  <c:v>10.9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  <c:pt idx="1">
                  <c:v>33.6</c:v>
                </c:pt>
                <c:pt idx="2">
                  <c:v>2.2999999999999998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Reduce Parameters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61.7</c:v>
                </c:pt>
                <c:pt idx="1">
                  <c:v>31.1</c:v>
                </c:pt>
                <c:pt idx="2">
                  <c:v>7.2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AAPL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62.5</c:v>
                </c:pt>
                <c:pt idx="1">
                  <c:v>71.428571428571431</c:v>
                </c:pt>
                <c:pt idx="2">
                  <c:v>82.608695652173907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AXP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53.846153846153847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87.5</c:v>
                </c:pt>
                <c:pt idx="2">
                  <c:v>83.673469387755105</c:v>
                </c:pt>
                <c:pt idx="3">
                  <c:v>84.615384615384613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64.285714285714292</c:v>
                </c:pt>
                <c:pt idx="2">
                  <c:v>84</c:v>
                </c:pt>
                <c:pt idx="3">
                  <c:v>64.285714285714292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E3-410F-B48B-F0096BB7B5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CSCO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83.333333333333343</c:v>
                </c:pt>
                <c:pt idx="2">
                  <c:v>88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E3-410F-B48B-F0096BB7B5B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CVX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57.142857142857139</c:v>
                </c:pt>
                <c:pt idx="1">
                  <c:v>75</c:v>
                </c:pt>
                <c:pt idx="2">
                  <c:v>77.272727272727266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E3-410F-B48B-F0096BB7B5B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44.444444444444443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E3-410F-B48B-F0096BB7B5B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GE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Sheet1!$I$2:$I$5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88.333333333333329</c:v>
                </c:pt>
                <c:pt idx="3">
                  <c:v>92.307692307692307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3E3-410F-B48B-F0096BB7B5B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GOOG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Sheet1!$J$2:$J$5</c:f>
              <c:numCache>
                <c:formatCode>General</c:formatCode>
                <c:ptCount val="4"/>
                <c:pt idx="0">
                  <c:v>80</c:v>
                </c:pt>
                <c:pt idx="1">
                  <c:v>33.333333333333329</c:v>
                </c:pt>
                <c:pt idx="2">
                  <c:v>88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E3-410F-B48B-F0096BB7B5BF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Sheet1!$K$2:$K$5</c:f>
              <c:numCache>
                <c:formatCode>General</c:formatCode>
                <c:ptCount val="4"/>
                <c:pt idx="0">
                  <c:v>80</c:v>
                </c:pt>
                <c:pt idx="1">
                  <c:v>100</c:v>
                </c:pt>
                <c:pt idx="2">
                  <c:v>50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E3-410F-B48B-F0096BB7B5BF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IBM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Sheet1!$L$2:$L$5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0</c:v>
                </c:pt>
                <c:pt idx="2">
                  <c:v>57.894736842105267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E3-410F-B48B-F0096BB7B5BF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INTC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Sheet1!$M$2:$M$5</c:f>
              <c:numCache>
                <c:formatCode>General</c:formatCode>
                <c:ptCount val="4"/>
                <c:pt idx="0">
                  <c:v>50</c:v>
                </c:pt>
                <c:pt idx="1">
                  <c:v>83.333333333333343</c:v>
                </c:pt>
                <c:pt idx="2">
                  <c:v>91.489361702127653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E3-410F-B48B-F0096BB7B5BF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JNJ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Sheet1!$N$2:$N$5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3E3-410F-B48B-F0096BB7B5BF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JPM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Sheet1!$O$2:$O$5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87.5</c:v>
                </c:pt>
                <c:pt idx="2">
                  <c:v>80.952380952380949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E3-410F-B48B-F0096BB7B5BF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KO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Sheet1!$P$2:$P$5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40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3E3-410F-B48B-F0096BB7B5BF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MCD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Sheet1!$Q$2:$Q$5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33.333333333333329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3E3-410F-B48B-F0096BB7B5BF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MMM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Sheet1!$R$2:$R$5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E3-410F-B48B-F0096BB7B5BF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MRK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Sheet1!$S$2:$S$5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83.333333333333343</c:v>
                </c:pt>
                <c:pt idx="2">
                  <c:v>66.666666666666657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3E3-410F-B48B-F0096BB7B5BF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MSFT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Sheet1!$T$2:$T$5</c:f>
              <c:numCache>
                <c:formatCode>General</c:formatCode>
                <c:ptCount val="4"/>
                <c:pt idx="0">
                  <c:v>100</c:v>
                </c:pt>
                <c:pt idx="1">
                  <c:v>60</c:v>
                </c:pt>
                <c:pt idx="2">
                  <c:v>82.758620689655174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3E3-410F-B48B-F0096BB7B5BF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NKE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Sheet1!$U$2:$U$5</c:f>
              <c:numCache>
                <c:formatCode>General</c:formatCode>
                <c:ptCount val="4"/>
                <c:pt idx="0">
                  <c:v>70</c:v>
                </c:pt>
                <c:pt idx="1">
                  <c:v>77.777777777777786</c:v>
                </c:pt>
                <c:pt idx="2">
                  <c:v>73.076923076923066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E3-410F-B48B-F0096BB7B5BF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PFE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Sheet1!$V$2:$V$5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3E3-410F-B48B-F0096BB7B5BF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PG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Sheet1!$W$2:$W$5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85.714285714285708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33E3-410F-B48B-F0096BB7B5BF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RTN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Sheet1!$X$2:$X$5</c:f>
              <c:numCache>
                <c:formatCode>General</c:formatCode>
                <c:ptCount val="4"/>
                <c:pt idx="0">
                  <c:v>0</c:v>
                </c:pt>
                <c:pt idx="1">
                  <c:v>33.333333333333329</c:v>
                </c:pt>
                <c:pt idx="2">
                  <c:v>92.857142857142861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33E3-410F-B48B-F0096BB7B5BF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UTX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Sheet1!$Y$2:$Y$5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0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E3-410F-B48B-F0096BB7B5BF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WFC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Sheet1!$Z$2:$Z$5</c:f>
              <c:numCache>
                <c:formatCode>General</c:formatCode>
                <c:ptCount val="4"/>
                <c:pt idx="0">
                  <c:v>83.333333333333343</c:v>
                </c:pt>
                <c:pt idx="1">
                  <c:v>62.5</c:v>
                </c:pt>
                <c:pt idx="2">
                  <c:v>64.705882352941174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3E3-410F-B48B-F0096BB7B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At val="0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(Ave)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F-Factor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1st model</c:v>
                </c:pt>
                <c:pt idx="1">
                  <c:v>Optimized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11/06/2019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58.png"/><Relationship Id="rId3" Type="http://schemas.openxmlformats.org/officeDocument/2006/relationships/image" Target="../media/image11.svg"/><Relationship Id="rId21" Type="http://schemas.openxmlformats.org/officeDocument/2006/relationships/image" Target="../media/image61.jpeg"/><Relationship Id="rId7" Type="http://schemas.openxmlformats.org/officeDocument/2006/relationships/image" Target="../media/image15.svg"/><Relationship Id="rId12" Type="http://schemas.openxmlformats.org/officeDocument/2006/relationships/image" Target="../media/image21.jpeg"/><Relationship Id="rId17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64.png"/><Relationship Id="rId5" Type="http://schemas.openxmlformats.org/officeDocument/2006/relationships/image" Target="../media/image13.sv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18.png"/><Relationship Id="rId19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70.png"/><Relationship Id="rId7" Type="http://schemas.openxmlformats.org/officeDocument/2006/relationships/image" Target="../media/image31.png"/><Relationship Id="rId12" Type="http://schemas.openxmlformats.org/officeDocument/2006/relationships/image" Target="../media/image58.png"/><Relationship Id="rId2" Type="http://schemas.openxmlformats.org/officeDocument/2006/relationships/image" Target="../media/image6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7.png"/><Relationship Id="rId5" Type="http://schemas.openxmlformats.org/officeDocument/2006/relationships/image" Target="../media/image21.jpeg"/><Relationship Id="rId15" Type="http://schemas.openxmlformats.org/officeDocument/2006/relationships/image" Target="../media/image61.jpeg"/><Relationship Id="rId10" Type="http://schemas.openxmlformats.org/officeDocument/2006/relationships/image" Target="../media/image56.jpeg"/><Relationship Id="rId4" Type="http://schemas.openxmlformats.org/officeDocument/2006/relationships/image" Target="../media/image64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e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97487" y="3444079"/>
            <a:ext cx="43970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Stock Prediction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21726" y="4150067"/>
            <a:ext cx="17485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J. Hill and R. Mih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9EB4AD9E-9CAF-41CD-A2A2-7AB7CE28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417" y="2559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1" y="61673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296C75-A03C-473D-950A-5D7CE3C8C87B}"/>
              </a:ext>
            </a:extLst>
          </p:cNvPr>
          <p:cNvGrpSpPr/>
          <p:nvPr/>
        </p:nvGrpSpPr>
        <p:grpSpPr>
          <a:xfrm>
            <a:off x="641698" y="1811097"/>
            <a:ext cx="1293432" cy="588011"/>
            <a:chOff x="632820" y="1002988"/>
            <a:chExt cx="1293432" cy="588011"/>
          </a:xfrm>
        </p:grpSpPr>
        <p:sp>
          <p:nvSpPr>
            <p:cNvPr id="36" name="Oval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6552" y="1098929"/>
              <a:ext cx="94256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Buyers</a:t>
              </a:r>
            </a:p>
          </p:txBody>
        </p:sp>
      </p:grp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84933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74508" y="2864689"/>
            <a:ext cx="38862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Support Vector Machine Model was setup with 9 years of stock data, for 11 Individual stocks which relate to the Semiconductor Industry – Chip Buyers, Chip Suppliers, and Chip-making Equipment Vendors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Buyers: Apple, Qualcomm, Broadcom, Nvidia,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Suppliers:  Intel, Micron, TSMC, TI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Vendors:  Applied Materials, Lam Research, KLA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6258257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12679-DB93-4BB1-9102-07BBF3EF02A0}"/>
              </a:ext>
            </a:extLst>
          </p:cNvPr>
          <p:cNvGrpSpPr/>
          <p:nvPr/>
        </p:nvGrpSpPr>
        <p:grpSpPr>
          <a:xfrm>
            <a:off x="641697" y="3407737"/>
            <a:ext cx="1293433" cy="588011"/>
            <a:chOff x="632818" y="3183890"/>
            <a:chExt cx="1293433" cy="588011"/>
          </a:xfrm>
        </p:grpSpPr>
        <p:sp>
          <p:nvSpPr>
            <p:cNvPr id="46" name="Oval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183890"/>
              <a:ext cx="588011" cy="5880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2" y="3183890"/>
              <a:ext cx="1000689" cy="5880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7101" y="3310486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Vendors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D3418-0B1C-458B-B5E0-63D645C0F733}"/>
              </a:ext>
            </a:extLst>
          </p:cNvPr>
          <p:cNvGrpSpPr/>
          <p:nvPr/>
        </p:nvGrpSpPr>
        <p:grpSpPr>
          <a:xfrm>
            <a:off x="632938" y="1110204"/>
            <a:ext cx="1302192" cy="588011"/>
            <a:chOff x="632820" y="2084749"/>
            <a:chExt cx="1302192" cy="588011"/>
          </a:xfrm>
        </p:grpSpPr>
        <p:sp>
          <p:nvSpPr>
            <p:cNvPr id="37" name="Oval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2084749"/>
              <a:ext cx="588011" cy="588011"/>
            </a:xfrm>
            <a:prstGeom prst="ellipse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2084750"/>
              <a:ext cx="1000689" cy="588010"/>
            </a:xfrm>
            <a:prstGeom prst="rect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F57D53-C581-4F38-BC56-6BB85D0394CF}"/>
                </a:ext>
              </a:extLst>
            </p:cNvPr>
            <p:cNvSpPr txBox="1"/>
            <p:nvPr/>
          </p:nvSpPr>
          <p:spPr>
            <a:xfrm>
              <a:off x="638182" y="2194088"/>
              <a:ext cx="12968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Suppliers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A73EC8-3BF3-4A05-A19E-6A786B25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74" y="642637"/>
            <a:ext cx="5072364" cy="253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2B90-186E-477B-B3D6-B23C34CC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97" y="3183890"/>
            <a:ext cx="2400299" cy="1172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8EA52-85CD-4397-B8D0-198DC2B195DB}"/>
              </a:ext>
            </a:extLst>
          </p:cNvPr>
          <p:cNvSpPr/>
          <p:nvPr/>
        </p:nvSpPr>
        <p:spPr>
          <a:xfrm>
            <a:off x="2075274" y="1747838"/>
            <a:ext cx="2320514" cy="33691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BE9FC-3291-4CE0-BBB0-4D18F3E77F3D}"/>
              </a:ext>
            </a:extLst>
          </p:cNvPr>
          <p:cNvSpPr/>
          <p:nvPr/>
        </p:nvSpPr>
        <p:spPr>
          <a:xfrm>
            <a:off x="2083387" y="2284621"/>
            <a:ext cx="2320514" cy="14243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BA308-7931-4212-998A-CBCC330877DE}"/>
              </a:ext>
            </a:extLst>
          </p:cNvPr>
          <p:cNvSpPr/>
          <p:nvPr/>
        </p:nvSpPr>
        <p:spPr>
          <a:xfrm>
            <a:off x="2102664" y="1208800"/>
            <a:ext cx="2320514" cy="142439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F41F55-40CE-42D3-98ED-BA7516F6A13B}"/>
              </a:ext>
            </a:extLst>
          </p:cNvPr>
          <p:cNvSpPr/>
          <p:nvPr/>
        </p:nvSpPr>
        <p:spPr>
          <a:xfrm>
            <a:off x="2098681" y="1421796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08CCF-3698-40DC-AADA-E03A6CEA6EF6}"/>
              </a:ext>
            </a:extLst>
          </p:cNvPr>
          <p:cNvSpPr/>
          <p:nvPr/>
        </p:nvSpPr>
        <p:spPr>
          <a:xfrm>
            <a:off x="2093910" y="1625661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Group of people">
            <a:extLst>
              <a:ext uri="{FF2B5EF4-FFF2-40B4-BE49-F238E27FC236}">
                <a16:creationId xmlns:a16="http://schemas.microsoft.com/office/drawing/2014/main" id="{E5E2DCCD-0A45-4FFA-8ED2-A8909C21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408" y="11186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29848" y="2549215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19437" y="1682994"/>
            <a:ext cx="1620821" cy="667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40358" y="1178264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14649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7108" y="1491704"/>
            <a:ext cx="21513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Yahoo for DJIA and SP500 Index data</a:t>
            </a:r>
          </a:p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  <a:p>
            <a:pPr algn="ctr"/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5492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36527" y="1178264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3957" y="2549215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79508" y="1712069"/>
            <a:ext cx="174889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8757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60232" y="1178264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04077" y="25492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8877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524525" y="1700531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Pickle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58950" y="1178264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060471" y="165381"/>
            <a:ext cx="20710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Tools Used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036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195" y="3352103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2379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421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58D4C96-4652-451E-B16B-CBDB401D29F4}"/>
              </a:ext>
            </a:extLst>
          </p:cNvPr>
          <p:cNvGrpSpPr/>
          <p:nvPr/>
        </p:nvGrpSpPr>
        <p:grpSpPr>
          <a:xfrm>
            <a:off x="365416" y="3943934"/>
            <a:ext cx="2555007" cy="2233507"/>
            <a:chOff x="365416" y="4177303"/>
            <a:chExt cx="2555007" cy="2233507"/>
          </a:xfrm>
        </p:grpSpPr>
        <p:pic>
          <p:nvPicPr>
            <p:cNvPr id="37" name="Picture 2" descr="Image result for apple logo">
              <a:extLst>
                <a:ext uri="{FF2B5EF4-FFF2-40B4-BE49-F238E27FC236}">
                  <a16:creationId xmlns:a16="http://schemas.microsoft.com/office/drawing/2014/main" id="{64B6212A-7622-4B01-8510-2A4BABC20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16" y="4940835"/>
              <a:ext cx="542186" cy="326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6" descr="Image result for intel logo">
              <a:extLst>
                <a:ext uri="{FF2B5EF4-FFF2-40B4-BE49-F238E27FC236}">
                  <a16:creationId xmlns:a16="http://schemas.microsoft.com/office/drawing/2014/main" id="{F6D6DD7C-F174-466C-B9E6-93AE126F2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78" y="5549370"/>
              <a:ext cx="435130" cy="288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logo for tsmc">
              <a:extLst>
                <a:ext uri="{FF2B5EF4-FFF2-40B4-BE49-F238E27FC236}">
                  <a16:creationId xmlns:a16="http://schemas.microsoft.com/office/drawing/2014/main" id="{B09894A2-9355-4189-9D5A-7BDE5C30C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67" y="5490749"/>
              <a:ext cx="471484" cy="37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Image result for logo for micron">
              <a:extLst>
                <a:ext uri="{FF2B5EF4-FFF2-40B4-BE49-F238E27FC236}">
                  <a16:creationId xmlns:a16="http://schemas.microsoft.com/office/drawing/2014/main" id="{8548B580-62EF-4CA0-8ED2-C2B6E0887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4" b="35035"/>
            <a:stretch/>
          </p:blipFill>
          <p:spPr bwMode="auto">
            <a:xfrm>
              <a:off x="1455837" y="5561957"/>
              <a:ext cx="701399" cy="25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Image result for logo for qualcomm">
              <a:extLst>
                <a:ext uri="{FF2B5EF4-FFF2-40B4-BE49-F238E27FC236}">
                  <a16:creationId xmlns:a16="http://schemas.microsoft.com/office/drawing/2014/main" id="{01729D2F-EF6E-4956-AE9D-48EBBFA91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3" t="37985" r="53687" b="39764"/>
            <a:stretch/>
          </p:blipFill>
          <p:spPr bwMode="auto">
            <a:xfrm>
              <a:off x="1425221" y="5039336"/>
              <a:ext cx="891450" cy="196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Image result for logo for broadcom">
              <a:extLst>
                <a:ext uri="{FF2B5EF4-FFF2-40B4-BE49-F238E27FC236}">
                  <a16:creationId xmlns:a16="http://schemas.microsoft.com/office/drawing/2014/main" id="{573E7D79-CD00-4AF1-8751-20E69F5099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21" b="17802"/>
            <a:stretch/>
          </p:blipFill>
          <p:spPr bwMode="auto">
            <a:xfrm>
              <a:off x="901141" y="4955010"/>
              <a:ext cx="461027" cy="33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Image result for logo for texas instruments">
              <a:extLst>
                <a:ext uri="{FF2B5EF4-FFF2-40B4-BE49-F238E27FC236}">
                  <a16:creationId xmlns:a16="http://schemas.microsoft.com/office/drawing/2014/main" id="{E3350382-779F-4FB2-A9F1-3111E177F0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544" y="5561957"/>
              <a:ext cx="684879" cy="25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4" descr="Image result for logo for applied materials">
              <a:extLst>
                <a:ext uri="{FF2B5EF4-FFF2-40B4-BE49-F238E27FC236}">
                  <a16:creationId xmlns:a16="http://schemas.microsoft.com/office/drawing/2014/main" id="{72C6F042-389C-4A8A-AD9A-FDEA7E690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33" y="6171333"/>
              <a:ext cx="784316" cy="196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6" descr="Image result for logo for lam research">
              <a:extLst>
                <a:ext uri="{FF2B5EF4-FFF2-40B4-BE49-F238E27FC236}">
                  <a16:creationId xmlns:a16="http://schemas.microsoft.com/office/drawing/2014/main" id="{D6C474D6-E705-47C4-9665-30C5AF2CF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44" y="6143317"/>
              <a:ext cx="634929" cy="21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Image result for logo for kla">
              <a:extLst>
                <a:ext uri="{FF2B5EF4-FFF2-40B4-BE49-F238E27FC236}">
                  <a16:creationId xmlns:a16="http://schemas.microsoft.com/office/drawing/2014/main" id="{DF1CB532-2325-417E-A48B-39B51CF0A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463" y="6087300"/>
              <a:ext cx="891450" cy="3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0" descr="Image result for logo for nvidia">
              <a:extLst>
                <a:ext uri="{FF2B5EF4-FFF2-40B4-BE49-F238E27FC236}">
                  <a16:creationId xmlns:a16="http://schemas.microsoft.com/office/drawing/2014/main" id="{83AC6D9D-675D-41B1-A688-D12B333D4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482" y="4998983"/>
              <a:ext cx="432991" cy="32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dow jones logo">
              <a:extLst>
                <a:ext uri="{FF2B5EF4-FFF2-40B4-BE49-F238E27FC236}">
                  <a16:creationId xmlns:a16="http://schemas.microsoft.com/office/drawing/2014/main" id="{544E65BD-9203-4C99-B609-26558B14A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78" y="4177303"/>
              <a:ext cx="367407" cy="36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A8FA91-E801-4E4A-B51D-DE94C39B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33458" y="4189368"/>
              <a:ext cx="913830" cy="36904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40BE36-7088-44BF-8874-3495120B3979}"/>
              </a:ext>
            </a:extLst>
          </p:cNvPr>
          <p:cNvSpPr txBox="1"/>
          <p:nvPr/>
        </p:nvSpPr>
        <p:spPr>
          <a:xfrm>
            <a:off x="3170955" y="3942805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Single Moving Average (SMV)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Exponential Moving Average (EMV)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Above based on time periods: 4, 12, 26, 50, 200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High-Low Span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above EMA4, Close above EMA4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High-Low change(%)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Volume change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Volume change to 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Y-axis:  Predict whether next day close with go up or down from today (1 = up, -1 = down)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0DBF10-99C2-4404-A209-8183E2910838}"/>
              </a:ext>
            </a:extLst>
          </p:cNvPr>
          <p:cNvSpPr txBox="1"/>
          <p:nvPr/>
        </p:nvSpPr>
        <p:spPr>
          <a:xfrm>
            <a:off x="6076943" y="3973611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 Vector Machine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Optimization:  Grid Search on C, and Gamma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Characterization tools: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Confusion 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Correlation 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Metrics: Accuracy, Recall, F-Factor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Train, Test on data from 2010 to April 2019,  Predict on new data May 2019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222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/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SVM Accuracy Results and Correlation Matrix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SVM Optimization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44466-6A82-4C66-BBEA-C72213B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40" y="166824"/>
            <a:ext cx="2928161" cy="17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SVM Accuracy Results and Correlation Matrix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SVM Optimization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44466-6A82-4C66-BBEA-C72213B6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93" y="1690293"/>
            <a:ext cx="5258562" cy="31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/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/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/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880137" y="165381"/>
            <a:ext cx="24317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SVM Results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AA46B28-C6FA-4D54-8E0C-842ED2B93733}"/>
              </a:ext>
            </a:extLst>
          </p:cNvPr>
          <p:cNvSpPr/>
          <p:nvPr/>
        </p:nvSpPr>
        <p:spPr>
          <a:xfrm>
            <a:off x="9086453" y="85267"/>
            <a:ext cx="3167830" cy="253423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sure if I will use Bar or Spider charts here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Accuracy, Recall, F-Factor</a:t>
            </a:r>
          </a:p>
          <a:p>
            <a:pPr algn="ctr"/>
            <a:r>
              <a:rPr lang="en-US" dirty="0"/>
              <a:t>For 11 stocks trained with Apple model</a:t>
            </a:r>
          </a:p>
          <a:p>
            <a:pPr algn="ctr"/>
            <a:r>
              <a:rPr lang="en-US" dirty="0"/>
              <a:t>11 stocks each optimized separately</a:t>
            </a:r>
          </a:p>
          <a:p>
            <a:pPr algn="ctr"/>
            <a:r>
              <a:rPr lang="en-US" dirty="0"/>
              <a:t>Or whatever </a:t>
            </a:r>
          </a:p>
        </p:txBody>
      </p:sp>
    </p:spTree>
    <p:extLst>
      <p:ext uri="{BB962C8B-B14F-4D97-AF65-F5344CB8AC3E}">
        <p14:creationId xmlns:p14="http://schemas.microsoft.com/office/powerpoint/2010/main" val="319909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Model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B3F2B-EC11-460C-A206-2693E0372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7" t="8181" r="60899" b="37586"/>
          <a:stretch/>
        </p:blipFill>
        <p:spPr>
          <a:xfrm>
            <a:off x="2304837" y="1387011"/>
            <a:ext cx="5308314" cy="531579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8106310" y="1642102"/>
            <a:ext cx="3715820" cy="2282626"/>
          </a:xfrm>
          <a:prstGeom prst="wedgeRoundRectCallout">
            <a:avLst>
              <a:gd name="adj1" fmla="val -86119"/>
              <a:gd name="adj2" fmla="val 195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wanted to compare how well each model performed on the other’s dataset, so we ran each other’s data in our models and achieved the following results</a:t>
            </a:r>
          </a:p>
        </p:txBody>
      </p:sp>
    </p:spTree>
    <p:extLst>
      <p:ext uri="{BB962C8B-B14F-4D97-AF65-F5344CB8AC3E}">
        <p14:creationId xmlns:p14="http://schemas.microsoft.com/office/powerpoint/2010/main" val="32445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73D0-CC86-46F2-8841-47E78FD2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images that might be useful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B371-9CB3-46BC-A1D0-E425AB47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C954706-3201-4D23-8C68-C40EE7D48F2C}"/>
              </a:ext>
            </a:extLst>
          </p:cNvPr>
          <p:cNvSpPr/>
          <p:nvPr/>
        </p:nvSpPr>
        <p:spPr>
          <a:xfrm>
            <a:off x="7593697" y="942250"/>
            <a:ext cx="2353304" cy="107221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FYI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w jones logo">
            <a:extLst>
              <a:ext uri="{FF2B5EF4-FFF2-40B4-BE49-F238E27FC236}">
                <a16:creationId xmlns:a16="http://schemas.microsoft.com/office/drawing/2014/main" id="{666E4F73-4111-48E8-9C21-E2270F38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485" y="281933"/>
            <a:ext cx="575819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A743A1-A529-4F36-B606-B0D15B3C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42" y="1198528"/>
            <a:ext cx="1968967" cy="68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5C0BB-2170-4091-AC5F-DA6DD0B13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19" y="252896"/>
            <a:ext cx="1528447" cy="617258"/>
          </a:xfrm>
          <a:prstGeom prst="rect">
            <a:avLst/>
          </a:prstGeom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018252CB-E2C1-4F38-895A-FB59B024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40" y="1080969"/>
            <a:ext cx="849744" cy="51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IBM logo">
            <a:extLst>
              <a:ext uri="{FF2B5EF4-FFF2-40B4-BE49-F238E27FC236}">
                <a16:creationId xmlns:a16="http://schemas.microsoft.com/office/drawing/2014/main" id="{46A35DA6-F8FD-4706-B0F0-97FFB0D87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1030441" y="3509067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ntel logo">
            <a:extLst>
              <a:ext uri="{FF2B5EF4-FFF2-40B4-BE49-F238E27FC236}">
                <a16:creationId xmlns:a16="http://schemas.microsoft.com/office/drawing/2014/main" id="{D313F27C-1059-4E77-B53A-613976D0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17" y="1969729"/>
            <a:ext cx="681958" cy="4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96317151-84C2-4BF1-9136-67617F864B7E}"/>
              </a:ext>
            </a:extLst>
          </p:cNvPr>
          <p:cNvSpPr/>
          <p:nvPr/>
        </p:nvSpPr>
        <p:spPr>
          <a:xfrm>
            <a:off x="3353504" y="213836"/>
            <a:ext cx="2297604" cy="1386774"/>
          </a:xfrm>
          <a:prstGeom prst="wedgeRoundRectCallout">
            <a:avLst>
              <a:gd name="adj1" fmla="val 61187"/>
              <a:gd name="adj2" fmla="val -124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add my logos here as I finish them</a:t>
            </a:r>
          </a:p>
        </p:txBody>
      </p:sp>
      <p:pic>
        <p:nvPicPr>
          <p:cNvPr id="9218" name="Picture 2" descr="Image result for logo for tsmc">
            <a:extLst>
              <a:ext uri="{FF2B5EF4-FFF2-40B4-BE49-F238E27FC236}">
                <a16:creationId xmlns:a16="http://schemas.microsoft.com/office/drawing/2014/main" id="{15AB0BDD-3980-4653-A6C9-AD7192F8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62" y="1899869"/>
            <a:ext cx="73893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ogo for micron">
            <a:extLst>
              <a:ext uri="{FF2B5EF4-FFF2-40B4-BE49-F238E27FC236}">
                <a16:creationId xmlns:a16="http://schemas.microsoft.com/office/drawing/2014/main" id="{15BF89CF-CE35-4136-916E-19CB3985B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 b="35035"/>
          <a:stretch/>
        </p:blipFill>
        <p:spPr bwMode="auto">
          <a:xfrm>
            <a:off x="8475996" y="1942901"/>
            <a:ext cx="1099268" cy="3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logo for qualcomm">
            <a:extLst>
              <a:ext uri="{FF2B5EF4-FFF2-40B4-BE49-F238E27FC236}">
                <a16:creationId xmlns:a16="http://schemas.microsoft.com/office/drawing/2014/main" id="{CEF32459-1772-44C5-B94D-6A462C3A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37985" r="53687" b="39764"/>
          <a:stretch/>
        </p:blipFill>
        <p:spPr bwMode="auto">
          <a:xfrm>
            <a:off x="7721349" y="1217153"/>
            <a:ext cx="1397129" cy="3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logo for broadcom">
            <a:extLst>
              <a:ext uri="{FF2B5EF4-FFF2-40B4-BE49-F238E27FC236}">
                <a16:creationId xmlns:a16="http://schemas.microsoft.com/office/drawing/2014/main" id="{0940ED4C-F3E9-497F-82C9-5498C28F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17802"/>
          <a:stretch/>
        </p:blipFill>
        <p:spPr bwMode="auto">
          <a:xfrm>
            <a:off x="9275570" y="1098806"/>
            <a:ext cx="722547" cy="5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logo for texas instruments">
            <a:extLst>
              <a:ext uri="{FF2B5EF4-FFF2-40B4-BE49-F238E27FC236}">
                <a16:creationId xmlns:a16="http://schemas.microsoft.com/office/drawing/2014/main" id="{963B715B-E17C-48ED-A629-82318861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286" y="1942901"/>
            <a:ext cx="1073377" cy="3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logo for applied materials">
            <a:extLst>
              <a:ext uri="{FF2B5EF4-FFF2-40B4-BE49-F238E27FC236}">
                <a16:creationId xmlns:a16="http://schemas.microsoft.com/office/drawing/2014/main" id="{3A7A955A-33CE-430F-B6D7-4385180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40" y="2926359"/>
            <a:ext cx="1229220" cy="30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logo for lam research">
            <a:extLst>
              <a:ext uri="{FF2B5EF4-FFF2-40B4-BE49-F238E27FC236}">
                <a16:creationId xmlns:a16="http://schemas.microsoft.com/office/drawing/2014/main" id="{4AE9F886-5CA7-433B-99A1-69A52DE7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25" y="2911154"/>
            <a:ext cx="995096" cy="3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logo for kla">
            <a:extLst>
              <a:ext uri="{FF2B5EF4-FFF2-40B4-BE49-F238E27FC236}">
                <a16:creationId xmlns:a16="http://schemas.microsoft.com/office/drawing/2014/main" id="{256CB70E-C3D5-4A8D-9355-A386D54B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64" y="2814559"/>
            <a:ext cx="1462933" cy="5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logo for nvidia">
            <a:extLst>
              <a:ext uri="{FF2B5EF4-FFF2-40B4-BE49-F238E27FC236}">
                <a16:creationId xmlns:a16="http://schemas.microsoft.com/office/drawing/2014/main" id="{ADC4445A-85AF-4B30-B02A-B0A4A851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058" y="1098806"/>
            <a:ext cx="678605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5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743793" cy="685153"/>
            <a:chOff x="2081212" y="1108153"/>
            <a:chExt cx="834523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834523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DataSize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32373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?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96342869"/>
              </p:ext>
            </p:extLst>
          </p:nvPr>
        </p:nvGraphicFramePr>
        <p:xfrm>
          <a:off x="6172365" y="2228662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213279" y="165381"/>
            <a:ext cx="97654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Our Goal was to Better Understand the Important 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Contributors to Stock Price Modelling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78C58E-5826-4643-B516-29C609DB8491}"/>
              </a:ext>
            </a:extLst>
          </p:cNvPr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029117-5F2D-4D21-B7F7-DCBD584E9E3E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DDE2B7-09C3-42FA-A599-AB88556E4609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67DB16-98A6-4732-A067-0CDC18CCFA3A}"/>
              </a:ext>
            </a:extLst>
          </p:cNvPr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pic>
        <p:nvPicPr>
          <p:cNvPr id="73" name="Graphic 72" descr="Question mark">
            <a:extLst>
              <a:ext uri="{FF2B5EF4-FFF2-40B4-BE49-F238E27FC236}">
                <a16:creationId xmlns:a16="http://schemas.microsoft.com/office/drawing/2014/main" id="{5CC06AB9-71BD-46C5-8108-6D0F16E1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800" y="2830292"/>
            <a:ext cx="2634104" cy="2634104"/>
          </a:xfrm>
          <a:prstGeom prst="rect">
            <a:avLst/>
          </a:prstGeom>
        </p:spPr>
      </p:pic>
      <p:pic>
        <p:nvPicPr>
          <p:cNvPr id="75" name="Graphic 74" descr="Bar chart">
            <a:extLst>
              <a:ext uri="{FF2B5EF4-FFF2-40B4-BE49-F238E27FC236}">
                <a16:creationId xmlns:a16="http://schemas.microsoft.com/office/drawing/2014/main" id="{B5CDF09A-56F3-483D-A12E-FAE75C9758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pic>
        <p:nvPicPr>
          <p:cNvPr id="76" name="Graphic 75" descr="Bar chart">
            <a:extLst>
              <a:ext uri="{FF2B5EF4-FFF2-40B4-BE49-F238E27FC236}">
                <a16:creationId xmlns:a16="http://schemas.microsoft.com/office/drawing/2014/main" id="{199A8D59-21F2-4259-B021-9A906EF74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975" y="264741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1326582" cy="685153"/>
            <a:chOff x="2081212" y="1108153"/>
            <a:chExt cx="1488402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822366" cy="5208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67%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1488402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# of Datapoints</a:t>
              </a: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762580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31%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6150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822366" cy="520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45%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793479693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346330" y="165381"/>
            <a:ext cx="349935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What We Learned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986B0827-CE0C-4F34-9810-B18B62403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851" y="2601692"/>
            <a:ext cx="457200" cy="457200"/>
          </a:xfrm>
          <a:prstGeom prst="rect">
            <a:avLst/>
          </a:prstGeom>
        </p:spPr>
      </p:pic>
      <p:pic>
        <p:nvPicPr>
          <p:cNvPr id="97" name="Graphic 96" descr="Bar chart">
            <a:extLst>
              <a:ext uri="{FF2B5EF4-FFF2-40B4-BE49-F238E27FC236}">
                <a16:creationId xmlns:a16="http://schemas.microsoft.com/office/drawing/2014/main" id="{78BB1E05-A259-4B87-BCDF-8B69AEEF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45FF45C-8186-462E-965D-B1571025E6D2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BFD42F-2D25-4F9C-A82C-A6ED7524566A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40295" y="4412356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19344" y="1489851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28431" y="4412356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77069" y="1489851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562997" y="165381"/>
            <a:ext cx="706603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+mj-lt"/>
              </a:rPr>
              <a:t>Tools Used – Decision Tree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34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149" y="3345919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2306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1309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Decision Tree Classification Model was setup with 25 different stocks similar to the Dow Jones 30, 3 years of data, and 5 features.</a:t>
            </a:r>
          </a:p>
          <a:p>
            <a:r>
              <a:rPr lang="en-US" b="1" dirty="0"/>
              <a:t>The goal was to identify a stock that would have a 2.5% price change or higher the next day</a:t>
            </a:r>
          </a:p>
          <a:p>
            <a:endParaRPr lang="en-US" dirty="0"/>
          </a:p>
        </p:txBody>
      </p:sp>
      <p:pic>
        <p:nvPicPr>
          <p:cNvPr id="6" name="Picture 4" descr="Image result for AXP logo">
            <a:extLst>
              <a:ext uri="{FF2B5EF4-FFF2-40B4-BE49-F238E27FC236}">
                <a16:creationId xmlns:a16="http://schemas.microsoft.com/office/drawing/2014/main" id="{1987FA80-2C25-44C2-9428-89BBDE57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30" y="5643823"/>
            <a:ext cx="762107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4C81F098-08C4-4EA5-912F-B65CE1AC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50" y="5558835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ank of america logo">
            <a:extLst>
              <a:ext uri="{FF2B5EF4-FFF2-40B4-BE49-F238E27FC236}">
                <a16:creationId xmlns:a16="http://schemas.microsoft.com/office/drawing/2014/main" id="{47924706-BD81-4CEA-9428-D005536F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48" y="5622004"/>
            <a:ext cx="834805" cy="4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aterpillar logo">
            <a:extLst>
              <a:ext uri="{FF2B5EF4-FFF2-40B4-BE49-F238E27FC236}">
                <a16:creationId xmlns:a16="http://schemas.microsoft.com/office/drawing/2014/main" id="{E1593D95-3984-42E5-9AE1-028A89E0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23" y="3528754"/>
            <a:ext cx="945079" cy="9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cisco logo">
            <a:extLst>
              <a:ext uri="{FF2B5EF4-FFF2-40B4-BE49-F238E27FC236}">
                <a16:creationId xmlns:a16="http://schemas.microsoft.com/office/drawing/2014/main" id="{F9D641F4-B415-4E21-80AB-3669484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71" y="4080411"/>
            <a:ext cx="850601" cy="4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vx logo">
            <a:extLst>
              <a:ext uri="{FF2B5EF4-FFF2-40B4-BE49-F238E27FC236}">
                <a16:creationId xmlns:a16="http://schemas.microsoft.com/office/drawing/2014/main" id="{6071A0EA-213A-4A7F-9366-9E2E2BFA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41" y="4080411"/>
            <a:ext cx="669072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disney logo">
            <a:extLst>
              <a:ext uri="{FF2B5EF4-FFF2-40B4-BE49-F238E27FC236}">
                <a16:creationId xmlns:a16="http://schemas.microsoft.com/office/drawing/2014/main" id="{5A12713D-A8A2-4EEC-A5B4-1C95389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3" y="4098784"/>
            <a:ext cx="849090" cy="4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GE logo">
            <a:extLst>
              <a:ext uri="{FF2B5EF4-FFF2-40B4-BE49-F238E27FC236}">
                <a16:creationId xmlns:a16="http://schemas.microsoft.com/office/drawing/2014/main" id="{DBD3FD09-C695-45C2-B87F-8BAC4B42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5" y="3962050"/>
            <a:ext cx="620165" cy="6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Google logo">
            <a:extLst>
              <a:ext uri="{FF2B5EF4-FFF2-40B4-BE49-F238E27FC236}">
                <a16:creationId xmlns:a16="http://schemas.microsoft.com/office/drawing/2014/main" id="{C3C8B2D6-AAE8-4BDC-B60F-3D851C77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2" y="4040704"/>
            <a:ext cx="1281759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Image result for home depot logo">
            <a:extLst>
              <a:ext uri="{FF2B5EF4-FFF2-40B4-BE49-F238E27FC236}">
                <a16:creationId xmlns:a16="http://schemas.microsoft.com/office/drawing/2014/main" id="{3D0ACFB7-A7C5-407C-B2C6-A92D4FB6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10" y="4039818"/>
            <a:ext cx="582104" cy="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Image result for IBM logo">
            <a:extLst>
              <a:ext uri="{FF2B5EF4-FFF2-40B4-BE49-F238E27FC236}">
                <a16:creationId xmlns:a16="http://schemas.microsoft.com/office/drawing/2014/main" id="{53D22DD8-0DE6-406E-9E3A-538AB357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7106613" y="4080411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Image result for intel logo">
            <a:extLst>
              <a:ext uri="{FF2B5EF4-FFF2-40B4-BE49-F238E27FC236}">
                <a16:creationId xmlns:a16="http://schemas.microsoft.com/office/drawing/2014/main" id="{F278FDAC-AC03-46F5-98E2-A7EC4900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41" y="4063524"/>
            <a:ext cx="756819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 descr="Image result for johnson and johnson logo">
            <a:extLst>
              <a:ext uri="{FF2B5EF4-FFF2-40B4-BE49-F238E27FC236}">
                <a16:creationId xmlns:a16="http://schemas.microsoft.com/office/drawing/2014/main" id="{7EBBD06E-32CD-4CB8-9C7F-91C2FDA5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2" y="4190219"/>
            <a:ext cx="740571" cy="1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2" descr="Image result for jp morgan chase logo">
            <a:extLst>
              <a:ext uri="{FF2B5EF4-FFF2-40B4-BE49-F238E27FC236}">
                <a16:creationId xmlns:a16="http://schemas.microsoft.com/office/drawing/2014/main" id="{7801DA32-A1AB-44C5-AF5A-F7836D27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1" y="4585608"/>
            <a:ext cx="762846" cy="7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 descr="Image result for coca cola logo">
            <a:extLst>
              <a:ext uri="{FF2B5EF4-FFF2-40B4-BE49-F238E27FC236}">
                <a16:creationId xmlns:a16="http://schemas.microsoft.com/office/drawing/2014/main" id="{94551417-9EFC-4B52-8ECC-92CAC87B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40" y="4674874"/>
            <a:ext cx="622873" cy="6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 descr="Image result for 3M logo">
            <a:extLst>
              <a:ext uri="{FF2B5EF4-FFF2-40B4-BE49-F238E27FC236}">
                <a16:creationId xmlns:a16="http://schemas.microsoft.com/office/drawing/2014/main" id="{CC19E9A3-DFB1-4237-96EC-29310A40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52" y="4853248"/>
            <a:ext cx="846665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 descr="Image result for which company has the logo mcd">
            <a:extLst>
              <a:ext uri="{FF2B5EF4-FFF2-40B4-BE49-F238E27FC236}">
                <a16:creationId xmlns:a16="http://schemas.microsoft.com/office/drawing/2014/main" id="{A757C3BD-657E-4678-B722-19B3590D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56" y="4674874"/>
            <a:ext cx="1170318" cy="7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Image result for mckesson logo">
            <a:extLst>
              <a:ext uri="{FF2B5EF4-FFF2-40B4-BE49-F238E27FC236}">
                <a16:creationId xmlns:a16="http://schemas.microsoft.com/office/drawing/2014/main" id="{9DB9710E-A934-49A6-AD79-1F5B45CF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40635" r="8371" b="32173"/>
          <a:stretch/>
        </p:blipFill>
        <p:spPr bwMode="auto">
          <a:xfrm>
            <a:off x="5371013" y="5009871"/>
            <a:ext cx="1449974" cy="3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Image result for microsoft logo">
            <a:extLst>
              <a:ext uri="{FF2B5EF4-FFF2-40B4-BE49-F238E27FC236}">
                <a16:creationId xmlns:a16="http://schemas.microsoft.com/office/drawing/2014/main" id="{58E29334-2067-4D8E-934C-582E3F2CA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3389" r="5972" b="21698"/>
          <a:stretch/>
        </p:blipFill>
        <p:spPr bwMode="auto">
          <a:xfrm>
            <a:off x="7004126" y="4621922"/>
            <a:ext cx="1000916" cy="87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 descr="Image result for nike logo">
            <a:extLst>
              <a:ext uri="{FF2B5EF4-FFF2-40B4-BE49-F238E27FC236}">
                <a16:creationId xmlns:a16="http://schemas.microsoft.com/office/drawing/2014/main" id="{59945626-1496-4137-A0C5-A612B8E3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54" y="4750424"/>
            <a:ext cx="1363207" cy="6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 descr="Image result for pfizer logo">
            <a:extLst>
              <a:ext uri="{FF2B5EF4-FFF2-40B4-BE49-F238E27FC236}">
                <a16:creationId xmlns:a16="http://schemas.microsoft.com/office/drawing/2014/main" id="{749147A9-779E-442F-BE04-34D2A6AF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02" y="4734811"/>
            <a:ext cx="1029407" cy="6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 descr="Image result for procter and gamble logo">
            <a:extLst>
              <a:ext uri="{FF2B5EF4-FFF2-40B4-BE49-F238E27FC236}">
                <a16:creationId xmlns:a16="http://schemas.microsoft.com/office/drawing/2014/main" id="{3FB61D7F-4956-453F-B354-D6D67D2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90" y="5622004"/>
            <a:ext cx="518049" cy="5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Image result for raytheon logo">
            <a:extLst>
              <a:ext uri="{FF2B5EF4-FFF2-40B4-BE49-F238E27FC236}">
                <a16:creationId xmlns:a16="http://schemas.microsoft.com/office/drawing/2014/main" id="{29571842-4037-493E-B36A-563734CAB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7040" r="21015" b="8498"/>
          <a:stretch/>
        </p:blipFill>
        <p:spPr bwMode="auto">
          <a:xfrm>
            <a:off x="2158641" y="5549617"/>
            <a:ext cx="692451" cy="6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 descr="Image result for logo of utx">
            <a:extLst>
              <a:ext uri="{FF2B5EF4-FFF2-40B4-BE49-F238E27FC236}">
                <a16:creationId xmlns:a16="http://schemas.microsoft.com/office/drawing/2014/main" id="{1CD6D37F-EC59-417D-9633-0BD5CD3D9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4" b="30385"/>
          <a:stretch/>
        </p:blipFill>
        <p:spPr bwMode="auto">
          <a:xfrm>
            <a:off x="3001593" y="5626399"/>
            <a:ext cx="1435076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 descr="Image result for wells fargo logo">
            <a:extLst>
              <a:ext uri="{FF2B5EF4-FFF2-40B4-BE49-F238E27FC236}">
                <a16:creationId xmlns:a16="http://schemas.microsoft.com/office/drawing/2014/main" id="{B9CFC03E-7905-42D8-8CE7-6F6FF34A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/>
          <a:stretch/>
        </p:blipFill>
        <p:spPr bwMode="auto">
          <a:xfrm>
            <a:off x="4775390" y="5659952"/>
            <a:ext cx="481310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72%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307180023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Decision Tree Classification Model was setup with 25 different stocks similar to the Dow Jones 30, 3 years of data, and 5 features.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the progression of the metrics is shown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058514" cy="369332"/>
            <a:chOff x="816617" y="3307745"/>
            <a:chExt cx="1058514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5786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3225056" y="4513269"/>
            <a:ext cx="2870943" cy="1359993"/>
          </a:xfrm>
          <a:prstGeom prst="wedgeRoundRectCallout">
            <a:avLst>
              <a:gd name="adj1" fmla="val -1330"/>
              <a:gd name="adj2" fmla="val -74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data was unbalanced I had to change the metric with which the model was optimized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6932086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For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, the generic untuned model correctly identified Low Span as the most important parameter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9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Open Less than close is missed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2673828456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As a result of tuning the model we see that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 change dramatically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7726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45%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Low Span increases by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8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347081598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The last effort to improve the model was to reduce the input parameters so that only the significant ones were used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5450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Increased accuracy by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070072" y="165381"/>
            <a:ext cx="80518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Decision Tree Classification Key Features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907483211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DTC Recall Results are shown for the 25 stocks as a function of the testing and training data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Decision Tree</a:t>
            </a:r>
          </a:p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Classification Results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5FDA339-A89F-42BE-9D42-47A7D68B84A7}"/>
              </a:ext>
            </a:extLst>
          </p:cNvPr>
          <p:cNvSpPr/>
          <p:nvPr/>
        </p:nvSpPr>
        <p:spPr>
          <a:xfrm>
            <a:off x="6673916" y="212802"/>
            <a:ext cx="2873464" cy="153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can see the Recall for each stock suffered a good amount of variance from stock to stock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169D5-8B41-4ADA-BAD0-202E55DF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8" t="7038" r="54241" b="36442"/>
          <a:stretch/>
        </p:blipFill>
        <p:spPr>
          <a:xfrm>
            <a:off x="838199" y="1289014"/>
            <a:ext cx="9045539" cy="535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Prediction Performance – Decision Tree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9390580" y="1642102"/>
            <a:ext cx="2431550" cy="2149062"/>
          </a:xfrm>
          <a:prstGeom prst="wedgeRoundRectCallout">
            <a:avLst>
              <a:gd name="adj1" fmla="val -86119"/>
              <a:gd name="adj2" fmla="val 195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Recall was the better metric for performance, we never achieved results that generated a useful model</a:t>
            </a:r>
          </a:p>
        </p:txBody>
      </p:sp>
    </p:spTree>
    <p:extLst>
      <p:ext uri="{BB962C8B-B14F-4D97-AF65-F5344CB8AC3E}">
        <p14:creationId xmlns:p14="http://schemas.microsoft.com/office/powerpoint/2010/main" val="307018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it was very difficult to generate a model that had both good accuracy as well as good recall.</a:t>
            </a:r>
          </a:p>
          <a:p>
            <a:r>
              <a:rPr lang="en-US" dirty="0"/>
              <a:t>The imbalanced data either made it so we either had no predictions or we retained a low value for precision</a:t>
            </a:r>
          </a:p>
          <a:p>
            <a:r>
              <a:rPr lang="en-US" dirty="0"/>
              <a:t>If you actually wanted to trade with this model then you have approximately a 1 in 5 to 1 in 10 chance that you will achieve the target of a 2.5% price increase</a:t>
            </a:r>
          </a:p>
        </p:txBody>
      </p:sp>
    </p:spTree>
    <p:extLst>
      <p:ext uri="{BB962C8B-B14F-4D97-AF65-F5344CB8AC3E}">
        <p14:creationId xmlns:p14="http://schemas.microsoft.com/office/powerpoint/2010/main" val="255881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1220</Words>
  <Application>Microsoft Office PowerPoint</Application>
  <PresentationFormat>Widescreen</PresentationFormat>
  <Paragraphs>222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Segoe UI Light</vt:lpstr>
      <vt:lpstr>Office Theme</vt:lpstr>
      <vt:lpstr>Slide 1</vt:lpstr>
      <vt:lpstr>Slide 3</vt:lpstr>
      <vt:lpstr>Slide 9</vt:lpstr>
      <vt:lpstr>Approach – Decision Tree</vt:lpstr>
      <vt:lpstr>Slide 7</vt:lpstr>
      <vt:lpstr>Slide 4</vt:lpstr>
      <vt:lpstr>Slide 10</vt:lpstr>
      <vt:lpstr>Prediction Performance – Decision Tree</vt:lpstr>
      <vt:lpstr>Discussion – Decision Tree</vt:lpstr>
      <vt:lpstr>Slide 7</vt:lpstr>
      <vt:lpstr>Slide 9</vt:lpstr>
      <vt:lpstr>Slide 10</vt:lpstr>
      <vt:lpstr>Slide 10</vt:lpstr>
      <vt:lpstr>Slide 4</vt:lpstr>
      <vt:lpstr>Model Comparison</vt:lpstr>
      <vt:lpstr>Slide 11</vt:lpstr>
      <vt:lpstr>Templates and images that might be useful</vt:lpstr>
      <vt:lpstr>Slide 12</vt:lpstr>
      <vt:lpstr>PowerPoint Presentation</vt:lpstr>
      <vt:lpstr>Slide 2</vt:lpstr>
      <vt:lpstr>Slide 5</vt:lpstr>
      <vt:lpstr>Slide 6</vt:lpstr>
      <vt:lpstr>Slide 8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2019-06-11T17:33:59Z</dcterms:created>
  <dcterms:modified xsi:type="dcterms:W3CDTF">2019-06-12T03:38:13Z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